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97" r:id="rId2"/>
    <p:sldId id="279" r:id="rId3"/>
    <p:sldId id="295" r:id="rId4"/>
    <p:sldId id="296" r:id="rId5"/>
    <p:sldId id="29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86356" autoAdjust="0"/>
  </p:normalViewPr>
  <p:slideViewPr>
    <p:cSldViewPr>
      <p:cViewPr varScale="1">
        <p:scale>
          <a:sx n="86" d="100"/>
          <a:sy n="86" d="100"/>
        </p:scale>
        <p:origin x="134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A7894-78DD-4DE1-86C7-33BCB198713A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044D0-9720-49DF-AB4B-F4DAE0F5E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98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57DFEC-85E0-4686-9353-023CCD80079E}" type="datetimeFigureOut">
              <a:rPr lang="cs-CZ" smtClean="0"/>
              <a:t>31.12.2020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F330E0-F9A0-4600-8CEF-B711C7123E2C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4634551-4893-4A27-9AB7-B73D065B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383960" cy="2592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Předložky </a:t>
            </a:r>
            <a:r>
              <a:rPr lang="cs-CZ" sz="60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6000" b="1" u="sng" dirty="0">
                <a:latin typeface="Calibri" panose="020F0502020204030204" pitchFamily="34" charset="0"/>
                <a:cs typeface="Calibri" panose="020F0502020204030204" pitchFamily="34" charset="0"/>
              </a:rPr>
              <a:t>nach</a:t>
            </a: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 ve spojení s názvem státu</a:t>
            </a:r>
          </a:p>
          <a:p>
            <a:pPr marL="0" indent="0" algn="ctr">
              <a:buNone/>
            </a:pPr>
            <a:endParaRPr lang="cs-CZ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685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900" b="1" dirty="0">
                <a:latin typeface="Calibri" panose="020F0502020204030204" pitchFamily="34" charset="0"/>
                <a:cs typeface="Calibri" panose="020F0502020204030204" pitchFamily="34" charset="0"/>
              </a:rPr>
              <a:t>Názvy států</a:t>
            </a:r>
            <a:endParaRPr lang="cs-CZ" sz="4900" b="1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4634551-4893-4A27-9AB7-B73D065B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383960" cy="53285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+mj-lt"/>
              </a:rPr>
              <a:t>státy rodu středního – nejvíce zastoupeny</a:t>
            </a:r>
          </a:p>
          <a:p>
            <a:pPr marL="0" indent="0">
              <a:buNone/>
            </a:pPr>
            <a:r>
              <a:rPr lang="cs-CZ" sz="2800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Deutschland</a:t>
            </a:r>
            <a:r>
              <a:rPr lang="cs-CZ" sz="2800" dirty="0">
                <a:latin typeface="+mj-lt"/>
              </a:rPr>
              <a:t> 			</a:t>
            </a:r>
            <a:r>
              <a:rPr lang="cs-CZ" sz="2800" dirty="0"/>
              <a:t> </a:t>
            </a: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Norwegen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Österreich</a:t>
            </a:r>
            <a:r>
              <a:rPr lang="cs-CZ" sz="2800" dirty="0">
                <a:latin typeface="+mj-lt"/>
              </a:rPr>
              <a:t> 			 </a:t>
            </a: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Dänemark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Polen 				 </a:t>
            </a: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Finnland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Ungarn</a:t>
            </a:r>
            <a:r>
              <a:rPr lang="cs-CZ" sz="2800" dirty="0">
                <a:latin typeface="+mj-lt"/>
              </a:rPr>
              <a:t>				 </a:t>
            </a: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Frankreich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Kroatien</a:t>
            </a:r>
            <a:r>
              <a:rPr lang="cs-CZ" sz="2800" dirty="0">
                <a:latin typeface="+mj-lt"/>
              </a:rPr>
              <a:t> 			 </a:t>
            </a: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Griechenland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Italien</a:t>
            </a:r>
            <a:r>
              <a:rPr lang="cs-CZ" sz="2800" dirty="0">
                <a:latin typeface="+mj-lt"/>
              </a:rPr>
              <a:t>				 </a:t>
            </a: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England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Spanien</a:t>
            </a:r>
            <a:r>
              <a:rPr lang="cs-CZ" sz="2800" dirty="0">
                <a:latin typeface="+mj-lt"/>
              </a:rPr>
              <a:t> 				 </a:t>
            </a:r>
            <a:r>
              <a:rPr lang="cs-CZ" sz="2800" dirty="0" err="1">
                <a:latin typeface="+mj-lt"/>
              </a:rPr>
              <a:t>das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Belgien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endParaRPr lang="cs-CZ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852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900" b="1" dirty="0">
                <a:latin typeface="Calibri" panose="020F0502020204030204" pitchFamily="34" charset="0"/>
                <a:cs typeface="Calibri" panose="020F0502020204030204" pitchFamily="34" charset="0"/>
              </a:rPr>
              <a:t>Názvy států</a:t>
            </a:r>
            <a:endParaRPr lang="cs-CZ" sz="4900" b="1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4634551-4893-4A27-9AB7-B73D065B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383960" cy="53285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+mj-lt"/>
              </a:rPr>
              <a:t>státy rodu ženského</a:t>
            </a:r>
          </a:p>
          <a:p>
            <a:pPr marL="0" indent="0">
              <a:buNone/>
            </a:pPr>
            <a:r>
              <a:rPr lang="cs-CZ" sz="2800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die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Slowakei</a:t>
            </a:r>
            <a:r>
              <a:rPr lang="cs-CZ" sz="2800" dirty="0">
                <a:latin typeface="+mj-lt"/>
              </a:rPr>
              <a:t>	</a:t>
            </a: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die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Schweiz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die</a:t>
            </a:r>
            <a:r>
              <a:rPr lang="cs-CZ" sz="2800" dirty="0">
                <a:latin typeface="+mj-lt"/>
              </a:rPr>
              <a:t>  </a:t>
            </a:r>
            <a:r>
              <a:rPr lang="cs-CZ" sz="2800" dirty="0" err="1">
                <a:latin typeface="+mj-lt"/>
              </a:rPr>
              <a:t>Ukraine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dirty="0" err="1">
                <a:latin typeface="+mj-lt"/>
              </a:rPr>
              <a:t>die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Türkei</a:t>
            </a:r>
            <a:r>
              <a:rPr lang="cs-CZ" sz="2800" dirty="0">
                <a:latin typeface="+mj-lt"/>
              </a:rPr>
              <a:t> (Turecko) </a:t>
            </a:r>
          </a:p>
          <a:p>
            <a:pPr marL="0" indent="0">
              <a:buNone/>
            </a:pPr>
            <a:endParaRPr lang="cs-CZ" sz="28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+mj-lt"/>
              </a:rPr>
              <a:t>státy rodu mužského – málo zastoupeny (nebudeme se jimi zabývat)	</a:t>
            </a:r>
          </a:p>
        </p:txBody>
      </p:sp>
    </p:spTree>
    <p:extLst>
      <p:ext uri="{BB962C8B-B14F-4D97-AF65-F5344CB8AC3E}">
        <p14:creationId xmlns:p14="http://schemas.microsoft.com/office/powerpoint/2010/main" val="269088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1"/>
            <a:ext cx="8712968" cy="720079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Otázka: </a:t>
            </a:r>
            <a:r>
              <a:rPr lang="cs-CZ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Wo</a:t>
            </a: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wohnst</a:t>
            </a: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? Kde bydlíš?</a:t>
            </a:r>
            <a:endParaRPr lang="cs-CZ" sz="4400" b="1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4634551-4893-4A27-9AB7-B73D065B3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3826768" cy="4749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u="sng" dirty="0">
                <a:latin typeface="+mj-lt"/>
              </a:rPr>
              <a:t>státy rodu středního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předložka </a:t>
            </a:r>
            <a:r>
              <a:rPr lang="cs-CZ" sz="2400" u="sng" dirty="0">
                <a:latin typeface="+mj-lt"/>
              </a:rPr>
              <a:t>in</a:t>
            </a:r>
            <a:r>
              <a:rPr lang="cs-CZ" sz="2400" dirty="0">
                <a:latin typeface="+mj-lt"/>
              </a:rPr>
              <a:t> + název státu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 Polsku = </a:t>
            </a:r>
            <a:r>
              <a:rPr lang="cs-CZ" sz="2400" b="1" dirty="0">
                <a:latin typeface="+mj-lt"/>
              </a:rPr>
              <a:t>in Polen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 Maďarsku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Ungarn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 Chorvatsku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Kroatien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 Itálii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Italien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ve Španělsku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Spanien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 Anglii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England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endParaRPr lang="cs-CZ" sz="2800" dirty="0">
              <a:latin typeface="+mj-lt"/>
            </a:endParaRPr>
          </a:p>
          <a:p>
            <a:pPr marL="0" indent="0">
              <a:buNone/>
            </a:pPr>
            <a:endParaRPr lang="cs-CZ" sz="2800" dirty="0">
              <a:latin typeface="+mj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28C2F9-935D-41D3-9EE1-84106E088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920085"/>
            <a:ext cx="4392488" cy="44348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u="sng" dirty="0">
                <a:latin typeface="+mj-lt"/>
              </a:rPr>
              <a:t>státy rodu ženského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na otázku </a:t>
            </a:r>
            <a:r>
              <a:rPr lang="cs-CZ" sz="2400" u="sng" dirty="0">
                <a:latin typeface="+mj-lt"/>
              </a:rPr>
              <a:t>kde? = 3. pád </a:t>
            </a:r>
            <a:r>
              <a:rPr lang="cs-CZ" sz="2400" dirty="0">
                <a:latin typeface="+mj-lt"/>
              </a:rPr>
              <a:t>– spojení předložky </a:t>
            </a:r>
            <a:r>
              <a:rPr lang="cs-CZ" sz="2400" u="sng" dirty="0">
                <a:latin typeface="+mj-lt"/>
              </a:rPr>
              <a:t>in</a:t>
            </a:r>
            <a:r>
              <a:rPr lang="cs-CZ" sz="2400" dirty="0">
                <a:latin typeface="+mj-lt"/>
              </a:rPr>
              <a:t> se členem určitým ve 3. pádě (jako např. </a:t>
            </a:r>
            <a:r>
              <a:rPr lang="cs-CZ" sz="2400" u="sng" dirty="0">
                <a:latin typeface="+mj-lt"/>
              </a:rPr>
              <a:t>in der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Schule</a:t>
            </a:r>
            <a:r>
              <a:rPr lang="cs-CZ" sz="2400" dirty="0">
                <a:latin typeface="+mj-lt"/>
              </a:rPr>
              <a:t>)</a:t>
            </a:r>
          </a:p>
          <a:p>
            <a:pPr marL="0" indent="0">
              <a:buNone/>
            </a:pPr>
            <a:endParaRPr lang="cs-CZ" sz="800" dirty="0">
              <a:latin typeface="+mj-lt"/>
            </a:endParaRPr>
          </a:p>
          <a:p>
            <a:pPr marL="0" indent="0">
              <a:buNone/>
            </a:pPr>
            <a:endParaRPr lang="cs-CZ" sz="800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na Slovensku = </a:t>
            </a:r>
            <a:r>
              <a:rPr lang="cs-CZ" sz="2400" b="1" dirty="0">
                <a:latin typeface="+mj-lt"/>
              </a:rPr>
              <a:t>in der </a:t>
            </a:r>
            <a:r>
              <a:rPr lang="cs-CZ" sz="2400" b="1" dirty="0" err="1">
                <a:latin typeface="+mj-lt"/>
              </a:rPr>
              <a:t>Slowakei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ve Švýcarsku = </a:t>
            </a:r>
            <a:r>
              <a:rPr lang="cs-CZ" sz="2400" b="1" dirty="0">
                <a:latin typeface="+mj-lt"/>
              </a:rPr>
              <a:t>in der </a:t>
            </a:r>
            <a:r>
              <a:rPr lang="cs-CZ" sz="2400" b="1" dirty="0" err="1">
                <a:latin typeface="+mj-lt"/>
              </a:rPr>
              <a:t>Schweiz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na Ukrajině = </a:t>
            </a:r>
            <a:r>
              <a:rPr lang="cs-CZ" sz="2400" b="1" dirty="0">
                <a:latin typeface="+mj-lt"/>
              </a:rPr>
              <a:t>in der </a:t>
            </a:r>
            <a:r>
              <a:rPr lang="cs-CZ" sz="2400" b="1" dirty="0" err="1">
                <a:latin typeface="+mj-lt"/>
              </a:rPr>
              <a:t>Ukraine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v Turecku = </a:t>
            </a:r>
            <a:r>
              <a:rPr lang="cs-CZ" sz="2400" b="1" dirty="0">
                <a:latin typeface="+mj-lt"/>
              </a:rPr>
              <a:t>in der </a:t>
            </a:r>
            <a:r>
              <a:rPr lang="cs-CZ" sz="2400" b="1" dirty="0" err="1">
                <a:latin typeface="+mj-lt"/>
              </a:rPr>
              <a:t>Türkei</a:t>
            </a:r>
            <a:endParaRPr lang="cs-CZ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870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1"/>
            <a:ext cx="9144000" cy="648071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Otázka: </a:t>
            </a:r>
            <a:r>
              <a:rPr lang="cs-CZ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Wohin</a:t>
            </a: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wir</a:t>
            </a: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? Kam pojedeme?</a:t>
            </a:r>
            <a:endParaRPr lang="cs-CZ" sz="3600" b="1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4634551-4893-4A27-9AB7-B73D065B3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5184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u="sng" dirty="0">
                <a:latin typeface="+mj-lt"/>
              </a:rPr>
              <a:t>státy rodu středního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předložka </a:t>
            </a:r>
            <a:r>
              <a:rPr lang="cs-CZ" sz="2400" u="sng" dirty="0">
                <a:latin typeface="+mj-lt"/>
              </a:rPr>
              <a:t>nach</a:t>
            </a:r>
            <a:r>
              <a:rPr lang="cs-CZ" sz="2400" dirty="0">
                <a:latin typeface="+mj-lt"/>
              </a:rPr>
              <a:t> + název státu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Polska = </a:t>
            </a:r>
            <a:r>
              <a:rPr lang="cs-CZ" sz="2400" b="1" dirty="0">
                <a:latin typeface="+mj-lt"/>
              </a:rPr>
              <a:t>nach Polen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Maďarska = </a:t>
            </a:r>
            <a:r>
              <a:rPr lang="cs-CZ" sz="2400" b="1" dirty="0">
                <a:latin typeface="+mj-lt"/>
              </a:rPr>
              <a:t>nach </a:t>
            </a:r>
            <a:r>
              <a:rPr lang="cs-CZ" sz="2400" b="1" dirty="0" err="1">
                <a:latin typeface="+mj-lt"/>
              </a:rPr>
              <a:t>Ungarn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Chorvatska = </a:t>
            </a:r>
            <a:r>
              <a:rPr lang="cs-CZ" sz="2400" b="1" dirty="0">
                <a:latin typeface="+mj-lt"/>
              </a:rPr>
              <a:t>nach </a:t>
            </a:r>
            <a:r>
              <a:rPr lang="cs-CZ" sz="2400" b="1" dirty="0" err="1">
                <a:latin typeface="+mj-lt"/>
              </a:rPr>
              <a:t>Kroatien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Itálie = </a:t>
            </a:r>
            <a:r>
              <a:rPr lang="cs-CZ" sz="2400" b="1" dirty="0">
                <a:latin typeface="+mj-lt"/>
              </a:rPr>
              <a:t>nach </a:t>
            </a:r>
            <a:r>
              <a:rPr lang="cs-CZ" sz="2400" b="1" dirty="0" err="1">
                <a:latin typeface="+mj-lt"/>
              </a:rPr>
              <a:t>Italien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Španělska = </a:t>
            </a:r>
            <a:r>
              <a:rPr lang="cs-CZ" sz="2400" b="1" dirty="0">
                <a:latin typeface="+mj-lt"/>
              </a:rPr>
              <a:t>nach </a:t>
            </a:r>
            <a:r>
              <a:rPr lang="cs-CZ" sz="2400" b="1" dirty="0" err="1">
                <a:latin typeface="+mj-lt"/>
              </a:rPr>
              <a:t>Spanien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Anglie = </a:t>
            </a:r>
            <a:r>
              <a:rPr lang="cs-CZ" sz="2400" b="1" dirty="0">
                <a:latin typeface="+mj-lt"/>
              </a:rPr>
              <a:t>nach </a:t>
            </a:r>
            <a:r>
              <a:rPr lang="cs-CZ" sz="2400" b="1" dirty="0" err="1">
                <a:latin typeface="+mj-lt"/>
              </a:rPr>
              <a:t>England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endParaRPr lang="cs-CZ" sz="2800" dirty="0">
              <a:latin typeface="+mj-lt"/>
            </a:endParaRPr>
          </a:p>
          <a:p>
            <a:pPr marL="0" indent="0">
              <a:buNone/>
            </a:pPr>
            <a:endParaRPr lang="cs-CZ" sz="2800" dirty="0">
              <a:latin typeface="+mj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28C2F9-935D-41D3-9EE1-84106E088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5800" y="1484784"/>
            <a:ext cx="4468688" cy="48701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u="sng" dirty="0">
                <a:latin typeface="+mj-lt"/>
              </a:rPr>
              <a:t>státy rodu ženského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na otázku </a:t>
            </a:r>
            <a:r>
              <a:rPr lang="cs-CZ" sz="2400" u="sng" dirty="0">
                <a:latin typeface="+mj-lt"/>
              </a:rPr>
              <a:t>kam? = 4. pád </a:t>
            </a:r>
            <a:r>
              <a:rPr lang="cs-CZ" sz="2400" dirty="0">
                <a:latin typeface="+mj-lt"/>
              </a:rPr>
              <a:t>– spojení předložky </a:t>
            </a:r>
            <a:r>
              <a:rPr lang="cs-CZ" sz="2400" u="sng" dirty="0">
                <a:latin typeface="+mj-lt"/>
              </a:rPr>
              <a:t>in</a:t>
            </a:r>
            <a:r>
              <a:rPr lang="cs-CZ" sz="2400" dirty="0">
                <a:latin typeface="+mj-lt"/>
              </a:rPr>
              <a:t> se členem určitým ve 4. pádě (jako např. </a:t>
            </a:r>
            <a:r>
              <a:rPr lang="cs-CZ" sz="2400" u="sng" dirty="0">
                <a:latin typeface="+mj-lt"/>
              </a:rPr>
              <a:t>in </a:t>
            </a:r>
            <a:r>
              <a:rPr lang="cs-CZ" sz="2400" u="sng" dirty="0" err="1">
                <a:latin typeface="+mj-lt"/>
              </a:rPr>
              <a:t>die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Schule</a:t>
            </a:r>
            <a:r>
              <a:rPr lang="cs-CZ" sz="2400" dirty="0">
                <a:latin typeface="+mj-lt"/>
              </a:rPr>
              <a:t>)</a:t>
            </a:r>
          </a:p>
          <a:p>
            <a:pPr marL="0" indent="0">
              <a:buNone/>
            </a:pPr>
            <a:endParaRPr lang="cs-CZ" sz="800" dirty="0">
              <a:latin typeface="+mj-lt"/>
            </a:endParaRPr>
          </a:p>
          <a:p>
            <a:pPr marL="0" indent="0">
              <a:buNone/>
            </a:pPr>
            <a:endParaRPr lang="cs-CZ" sz="800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na Slovensko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die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Slowakei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Švýcarska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die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Schweiz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na Ukrajinu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die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Ukraine</a:t>
            </a:r>
            <a:endParaRPr lang="cs-CZ" sz="2400" b="1" dirty="0">
              <a:latin typeface="+mj-lt"/>
            </a:endParaRP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do Turecka = </a:t>
            </a:r>
            <a:r>
              <a:rPr lang="cs-CZ" sz="2400" b="1" dirty="0">
                <a:latin typeface="+mj-lt"/>
              </a:rPr>
              <a:t>in </a:t>
            </a:r>
            <a:r>
              <a:rPr lang="cs-CZ" sz="2400" b="1" dirty="0" err="1">
                <a:latin typeface="+mj-lt"/>
              </a:rPr>
              <a:t>die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Türkei</a:t>
            </a:r>
            <a:endParaRPr lang="cs-CZ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2875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1837</TotalTime>
  <Words>315</Words>
  <Application>Microsoft Office PowerPoint</Application>
  <PresentationFormat>Předvádění na obrazovce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Constantia</vt:lpstr>
      <vt:lpstr>Wingdings 2</vt:lpstr>
      <vt:lpstr>Tok</vt:lpstr>
      <vt:lpstr>Prezentace aplikace PowerPoint</vt:lpstr>
      <vt:lpstr> Názvy států</vt:lpstr>
      <vt:lpstr> Názvy států</vt:lpstr>
      <vt:lpstr> Otázka: Wo wohnst du? Kde bydlíš?</vt:lpstr>
      <vt:lpstr> Otázka: Wohin fahren wir? Kam pojedeme?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– Fragen.</dc:title>
  <dc:creator>Jitka</dc:creator>
  <cp:lastModifiedBy>Světluše Pospíšilová</cp:lastModifiedBy>
  <cp:revision>72</cp:revision>
  <dcterms:created xsi:type="dcterms:W3CDTF">2012-01-07T15:45:54Z</dcterms:created>
  <dcterms:modified xsi:type="dcterms:W3CDTF">2020-12-31T21:49:09Z</dcterms:modified>
</cp:coreProperties>
</file>